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A_F5E532A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5_966CC194.xml" ContentType="application/vnd.ms-powerpoint.comment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25"/>
  </p:notesMasterIdLst>
  <p:sldIdLst>
    <p:sldId id="257" r:id="rId5"/>
    <p:sldId id="258" r:id="rId6"/>
    <p:sldId id="259" r:id="rId7"/>
    <p:sldId id="260" r:id="rId8"/>
    <p:sldId id="262" r:id="rId9"/>
    <p:sldId id="266" r:id="rId10"/>
    <p:sldId id="267" r:id="rId11"/>
    <p:sldId id="273" r:id="rId12"/>
    <p:sldId id="268" r:id="rId13"/>
    <p:sldId id="264" r:id="rId14"/>
    <p:sldId id="265" r:id="rId15"/>
    <p:sldId id="261" r:id="rId16"/>
    <p:sldId id="275" r:id="rId17"/>
    <p:sldId id="278" r:id="rId18"/>
    <p:sldId id="279" r:id="rId19"/>
    <p:sldId id="280" r:id="rId20"/>
    <p:sldId id="286" r:id="rId21"/>
    <p:sldId id="285" r:id="rId22"/>
    <p:sldId id="272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53442C-B1F6-72A1-8F09-6489279AE1A1}" name="Gaddam, Dinesh Chandra" initials="GD" userId="S::g23703589@gwu.edu::68b597cc-1cbe-4f35-9d99-c26d75d48c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759F8-49ED-C44A-1969-CF4DD11BFD3F}" v="37" dt="2024-12-07T02:30:34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5_966CC1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C79CBD-AC60-4B31-9F60-D0BB7FA6FA2A}" authorId="{0E53442C-B1F6-72A1-8F09-6489279AE1A1}" created="2024-11-30T19:09:52.122">
    <pc:sldMkLst xmlns:pc="http://schemas.microsoft.com/office/powerpoint/2013/main/command">
      <pc:docMk/>
      <pc:sldMk cId="2523709844" sldId="261"/>
    </pc:sldMkLst>
    <p188:txBody>
      <a:bodyPr/>
      <a:lstStyle/>
      <a:p>
        <a:r>
          <a:rPr lang="en-US"/>
          <a:t>answer this graph with gender distribution confirming future</a:t>
        </a:r>
      </a:p>
    </p188:txBody>
  </p188:cm>
</p188:cmLst>
</file>

<file path=ppt/comments/modernComment_10A_F5E532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EE5B1A-3377-45A6-94E5-60888ABB2CF4}" authorId="{0E53442C-B1F6-72A1-8F09-6489279AE1A1}" created="2024-11-30T18:14:16.9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5438639" sldId="266"/>
      <ac:spMk id="3" creationId="{C7BCF9B2-47B4-9EA1-095C-7AFE4BC50C42}"/>
    </ac:deMkLst>
    <p188:txBody>
      <a:bodyPr/>
      <a:lstStyle/>
      <a:p>
        <a:r>
          <a:rPr lang="en-US"/>
          <a:t>We can observe the movement as they come close to the scale of China and India. The graph seems cluttered at some point between 30M-100M.​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A2055-C58A-4DE9-9C7E-E679C8C315D5}" type="datetimeFigureOut"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3DB9D-A2EB-4BD9-938D-7D9A4A38C3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9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observe the movement as they come close to the scale of China and India. The graph seems cluttered at some point between 30M-100M.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DB9D-A2EB-4BD9-938D-7D9A4A38C32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Reason: High Adult Population, we will address this in next question- (2), with references. On gulf migration.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DB9D-A2EB-4BD9-938D-7D9A4A38C32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0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Monaco and Similar Countries (Sweden, UK)</a:t>
            </a:r>
            <a:r>
              <a:rPr lang="en-US"/>
              <a:t>:</a:t>
            </a:r>
          </a:p>
          <a:p>
            <a:r>
              <a:rPr lang="en-US" b="1"/>
              <a:t>Characteristics:</a:t>
            </a:r>
            <a:r>
              <a:rPr lang="en-US"/>
              <a:t> High percentage of senior citizens, low percentage of children, and a moderately high adult population.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Effects:</a:t>
            </a:r>
            <a:endParaRPr lang="en-US"/>
          </a:p>
          <a:p>
            <a:r>
              <a:rPr lang="en-US"/>
              <a:t>Aging populations increase pressure on healthcare and pension systems.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Economic growth may rely on highly skilled labor  or burden immigrants to maintain economy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DB9D-A2EB-4BD9-938D-7D9A4A38C32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 percentage of children, moderate adult population </a:t>
            </a:r>
          </a:p>
          <a:p>
            <a:r>
              <a:rPr lang="en-US"/>
              <a:t>and a small percentage of senior citizens.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High dependency ratios strain resources like education, health, and food supply.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 youthful population creates opportunities for a future workforce, provided investments in education and skills development are made.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Economic challenges arise from balancing population growth and available resources.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DB9D-A2EB-4BD9-938D-7D9A4A38C32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9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Qatar and Similar Countries (UAE, Singapore):</a:t>
            </a:r>
          </a:p>
          <a:p>
            <a:r>
              <a:rPr lang="en-US"/>
              <a:t>Characteristics: Predominantly adult population, low percentages of children and senior citizens.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Effects: High chances of population increase and solve the issue of low children. 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Causes population imbalance.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Dependence on foreign workers:</a:t>
            </a:r>
            <a:r>
              <a:rPr lang="en-US"/>
              <a:t> The economy and infrastructure heavily rely on workers from other countries.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Cultural and demographic challenges:</a:t>
            </a:r>
            <a:r>
              <a:rPr lang="en-US"/>
              <a:t> It's difficult to blend different cultures and ensure the population stays balanced for future needs.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Fewer elderly people:</a:t>
            </a:r>
            <a:r>
              <a:rPr lang="en-US"/>
              <a:t> Right now, there’s less spending on older adults, but plans are needed to handle an aging workforce in the future.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DB9D-A2EB-4BD9-938D-7D9A4A38C32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362c7a1a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362c7a1a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29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532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44748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81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733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9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9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09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2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46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3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2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4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966CC19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ocsci4040940" TargetMode="External"/><Relationship Id="rId2" Type="http://schemas.openxmlformats.org/officeDocument/2006/relationships/hyperlink" Target="https://www.un.org/en/global-issues/age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n.org/development/desa/pd/sites/www.un.org.development.desa.pd/files/undesa_pd_2024_wpa2023-repor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opulation.un.org/wpp/Download/Standard/Popula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F5E532A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9091" r="3589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World Population Demographics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894916" cy="1672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Presentation  by:</a:t>
            </a:r>
          </a:p>
          <a:p>
            <a:r>
              <a:rPr lang="en-US">
                <a:solidFill>
                  <a:schemeClr val="tx1"/>
                </a:solidFill>
              </a:rPr>
              <a:t>Dinesh Chandra Gaddam</a:t>
            </a:r>
          </a:p>
          <a:p>
            <a:r>
              <a:rPr lang="en-US">
                <a:solidFill>
                  <a:schemeClr val="tx1"/>
                </a:solidFill>
              </a:rPr>
              <a:t>Ganesh Kumar </a:t>
            </a:r>
            <a:r>
              <a:rPr lang="en-US" err="1">
                <a:solidFill>
                  <a:schemeClr val="tx1"/>
                </a:solidFill>
              </a:rPr>
              <a:t>Boini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2F381A60-46F4-C5D9-47F4-64890F6C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27326"/>
            <a:ext cx="12191999" cy="4532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8D976-F92D-06B2-E908-A4358C7CFD7F}"/>
              </a:ext>
            </a:extLst>
          </p:cNvPr>
          <p:cNvSpPr txBox="1"/>
          <p:nvPr/>
        </p:nvSpPr>
        <p:spPr>
          <a:xfrm>
            <a:off x="571499" y="326571"/>
            <a:ext cx="100904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Monaco and Similar Countries (Sweden, UK)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Characteristics:</a:t>
            </a:r>
            <a:r>
              <a:rPr lang="en-US">
                <a:ea typeface="+mn-lt"/>
                <a:cs typeface="+mn-lt"/>
              </a:rPr>
              <a:t> High percentage of senior citizens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Effects: </a:t>
            </a:r>
            <a:r>
              <a:rPr lang="en-US">
                <a:ea typeface="+mn-lt"/>
                <a:cs typeface="+mn-lt"/>
              </a:rPr>
              <a:t>Aging populations increase pressure on resources like healthcare and pension systems.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09841EB-803B-370D-6B78-6C5ECDD930EF}"/>
              </a:ext>
            </a:extLst>
          </p:cNvPr>
          <p:cNvSpPr/>
          <p:nvPr/>
        </p:nvSpPr>
        <p:spPr>
          <a:xfrm>
            <a:off x="8767178" y="4106506"/>
            <a:ext cx="198931" cy="3126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45F0A4A-ACA2-88D6-7FAD-36237BD86551}"/>
              </a:ext>
            </a:extLst>
          </p:cNvPr>
          <p:cNvSpPr/>
          <p:nvPr/>
        </p:nvSpPr>
        <p:spPr>
          <a:xfrm>
            <a:off x="8795597" y="5328511"/>
            <a:ext cx="142093" cy="2841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52D60-6DB4-5B5A-CBC1-E6821A7A68B3}"/>
              </a:ext>
            </a:extLst>
          </p:cNvPr>
          <p:cNvSpPr txBox="1"/>
          <p:nvPr/>
        </p:nvSpPr>
        <p:spPr>
          <a:xfrm>
            <a:off x="8426153" y="3733831"/>
            <a:ext cx="2401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Transition and Fall</a:t>
            </a:r>
          </a:p>
        </p:txBody>
      </p:sp>
    </p:spTree>
    <p:extLst>
      <p:ext uri="{BB962C8B-B14F-4D97-AF65-F5344CB8AC3E}">
        <p14:creationId xmlns:p14="http://schemas.microsoft.com/office/powerpoint/2010/main" val="31483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graph&#10;&#10;Description automatically generated">
            <a:extLst>
              <a:ext uri="{FF2B5EF4-FFF2-40B4-BE49-F238E27FC236}">
                <a16:creationId xmlns:a16="http://schemas.microsoft.com/office/drawing/2014/main" id="{319B8856-02D0-EE74-92CC-24828FE0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2280466"/>
            <a:ext cx="12192772" cy="4572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2C738-018D-8CC2-EBB0-D3640889A416}"/>
              </a:ext>
            </a:extLst>
          </p:cNvPr>
          <p:cNvSpPr txBox="1"/>
          <p:nvPr/>
        </p:nvSpPr>
        <p:spPr>
          <a:xfrm>
            <a:off x="120712" y="5852"/>
            <a:ext cx="114387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Niger and Similar Countries (Palestine, Marshall Islands):</a:t>
            </a:r>
            <a:endParaRPr lang="en-US" b="1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Characteristics:</a:t>
            </a:r>
            <a:r>
              <a:rPr lang="en-US">
                <a:ea typeface="+mn-lt"/>
                <a:cs typeface="+mn-lt"/>
              </a:rPr>
              <a:t> High percentage of children, moderate adult population </a:t>
            </a:r>
          </a:p>
          <a:p>
            <a:r>
              <a:rPr lang="en-US">
                <a:ea typeface="+mn-lt"/>
                <a:cs typeface="+mn-lt"/>
              </a:rPr>
              <a:t>and a small percentage of senior citizens.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Effects:</a:t>
            </a:r>
            <a:r>
              <a:rPr lang="en-US">
                <a:ea typeface="+mn-lt"/>
                <a:cs typeface="+mn-lt"/>
              </a:rPr>
              <a:t> High dependency ratios strain resources like education, health, and food supply.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High youth population better Future.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eople in the age group&#10;&#10;Description automatically generated">
            <a:extLst>
              <a:ext uri="{FF2B5EF4-FFF2-40B4-BE49-F238E27FC236}">
                <a16:creationId xmlns:a16="http://schemas.microsoft.com/office/drawing/2014/main" id="{3521FBD3-089A-B87F-9F70-16300EA4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48829"/>
            <a:ext cx="12181702" cy="4511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24E66-15FD-F91F-2F3A-8FA1DE9AACA5}"/>
              </a:ext>
            </a:extLst>
          </p:cNvPr>
          <p:cNvSpPr txBox="1"/>
          <p:nvPr/>
        </p:nvSpPr>
        <p:spPr>
          <a:xfrm>
            <a:off x="12066" y="18098"/>
            <a:ext cx="107890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Qatar and Similar Countries (UAE, Singapore):</a:t>
            </a:r>
            <a:endParaRPr lang="en-US" b="1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Characteristics:</a:t>
            </a:r>
            <a:r>
              <a:rPr lang="en-US">
                <a:ea typeface="+mn-lt"/>
                <a:cs typeface="+mn-lt"/>
              </a:rPr>
              <a:t> Predominantly adult population, low percentages of children and senior citizens.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Effects:</a:t>
            </a:r>
            <a:r>
              <a:rPr lang="en-US">
                <a:ea typeface="+mn-lt"/>
                <a:cs typeface="+mn-lt"/>
              </a:rPr>
              <a:t> High chances of population increase and solve the issue of low children. </a:t>
            </a:r>
          </a:p>
          <a:p>
            <a:r>
              <a:rPr lang="en-US">
                <a:ea typeface="+mn-lt"/>
                <a:cs typeface="+mn-lt"/>
              </a:rPr>
              <a:t>Causes population imbalance.</a:t>
            </a:r>
            <a:endParaRPr lang="en-US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56B9D15-E581-F3B4-FCAF-008C44AAAEEA}"/>
              </a:ext>
            </a:extLst>
          </p:cNvPr>
          <p:cNvSpPr/>
          <p:nvPr/>
        </p:nvSpPr>
        <p:spPr>
          <a:xfrm>
            <a:off x="2207071" y="4603830"/>
            <a:ext cx="289891" cy="28989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E1C53F68-7483-8F04-8D8E-E8D6A1C05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550" y="3962679"/>
            <a:ext cx="2460812" cy="15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98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FE1666C-E204-5CA4-3475-B96A7BAB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92" y="1794032"/>
            <a:ext cx="5449889" cy="3269933"/>
          </a:xfrm>
          <a:prstGeom prst="rect">
            <a:avLst/>
          </a:prstGeom>
          <a:effectLst/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22BFD-4D07-297E-483A-F25ACBBFEAA2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3: How do population demographics, such as gender ratio and birth estimates, vary across different countries and over time?</a:t>
            </a:r>
            <a:br>
              <a:rPr lang="en-US" sz="1500" dirty="0">
                <a:latin typeface="+mj-lt"/>
                <a:ea typeface="+mj-ea"/>
                <a:cs typeface="+mj-cs"/>
              </a:rPr>
            </a:b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​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Bar Chart: Gender Ratio by Entity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Countries with the highest gender ratio could indicate societal or cultural factors affecting the male-to-female balance.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Discuss potential issues like workforce gaps, social instability, or marriage imbalances in countries with extreme gender ratios.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9072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24E66-15FD-F91F-2F3A-8FA1DE9AACA5}"/>
              </a:ext>
            </a:extLst>
          </p:cNvPr>
          <p:cNvSpPr txBox="1"/>
          <p:nvPr/>
        </p:nvSpPr>
        <p:spPr>
          <a:xfrm>
            <a:off x="12066" y="18098"/>
            <a:ext cx="107890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Scatter Plot: Gender Ratio Effect on Birth Estimates</a:t>
            </a:r>
            <a:endParaRPr lang="en-US"/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Extreme gender imbalances might influence birth rates, possibly affecting future population growth and societal structure. an aging workforce in the future.</a:t>
            </a:r>
            <a:endParaRPr lang="en-US"/>
          </a:p>
        </p:txBody>
      </p:sp>
      <p:pic>
        <p:nvPicPr>
          <p:cNvPr id="2" name="Picture 1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59DA04CC-5233-32A4-7CC9-7F393B1E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" y="866383"/>
            <a:ext cx="12178864" cy="59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3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24E66-15FD-F91F-2F3A-8FA1DE9AACA5}"/>
              </a:ext>
            </a:extLst>
          </p:cNvPr>
          <p:cNvSpPr txBox="1"/>
          <p:nvPr/>
        </p:nvSpPr>
        <p:spPr>
          <a:xfrm>
            <a:off x="12066" y="18098"/>
            <a:ext cx="107890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 Area Chart: Gender Ratio Over Time</a:t>
            </a:r>
            <a:endParaRPr lang="en-US">
              <a:ea typeface="+mn-lt"/>
              <a:cs typeface="+mn-lt"/>
            </a:endParaRPr>
          </a:p>
          <a:p>
            <a:endParaRPr lang="en-US" b="1"/>
          </a:p>
          <a:p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Long-term impacts: Predict future implications based on current trends, such as potential labor shortages or changes in family structures.</a:t>
            </a:r>
            <a:endParaRPr lang="en-US"/>
          </a:p>
          <a:p>
            <a:endParaRPr lang="en-US"/>
          </a:p>
        </p:txBody>
      </p:sp>
      <p:pic>
        <p:nvPicPr>
          <p:cNvPr id="4" name="Picture 3" descr="A graph of different colors&#10;&#10;Description automatically generated">
            <a:extLst>
              <a:ext uri="{FF2B5EF4-FFF2-40B4-BE49-F238E27FC236}">
                <a16:creationId xmlns:a16="http://schemas.microsoft.com/office/drawing/2014/main" id="{DDD77D18-4E9A-71E0-80BF-7C60000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" y="1523539"/>
            <a:ext cx="12169192" cy="533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7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24E66-15FD-F91F-2F3A-8FA1DE9AACA5}"/>
              </a:ext>
            </a:extLst>
          </p:cNvPr>
          <p:cNvSpPr txBox="1"/>
          <p:nvPr/>
        </p:nvSpPr>
        <p:spPr>
          <a:xfrm>
            <a:off x="12066" y="18098"/>
            <a:ext cx="107890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4.How do birth and death rates impact population growth, and what are the economic implications for countries with varying dependency ratios?</a:t>
            </a:r>
          </a:p>
          <a:p>
            <a:pPr marL="742950" lvl="1" indent="-285750">
              <a:buFont typeface="Arial,Sans-Serif"/>
              <a:buChar char="•"/>
            </a:pPr>
            <a:endParaRPr lang="en-US"/>
          </a:p>
          <a:p>
            <a:endParaRPr lang="en-US" b="1" dirty="0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7305C4C-58EE-E4F6-EB49-335EF90C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" y="1717862"/>
            <a:ext cx="12177993" cy="51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5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24E66-15FD-F91F-2F3A-8FA1DE9AACA5}"/>
              </a:ext>
            </a:extLst>
          </p:cNvPr>
          <p:cNvSpPr txBox="1"/>
          <p:nvPr/>
        </p:nvSpPr>
        <p:spPr>
          <a:xfrm>
            <a:off x="397661" y="710379"/>
            <a:ext cx="7167886" cy="5762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b="1" dirty="0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High Birth Rate + Low Death Rate: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Rapid population growth, leading to increased demand for education, healthcare, and infrastructure.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Economic opportunities but also potential challenges like overpopulation and resource strain.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Low Birth Rate + High Death Rate: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Population decline, affecting the workforce and economic growth.  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Increased aging population, impacting pension systems and healthcare.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     I</a:t>
            </a:r>
          </a:p>
        </p:txBody>
      </p:sp>
    </p:spTree>
    <p:extLst>
      <p:ext uri="{BB962C8B-B14F-4D97-AF65-F5344CB8AC3E}">
        <p14:creationId xmlns:p14="http://schemas.microsoft.com/office/powerpoint/2010/main" val="358519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66D7F-16C3-0352-105E-D674ED7F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F3E4C-0165-8E4D-0D22-8533EB9B0947}"/>
              </a:ext>
            </a:extLst>
          </p:cNvPr>
          <p:cNvSpPr txBox="1"/>
          <p:nvPr/>
        </p:nvSpPr>
        <p:spPr>
          <a:xfrm>
            <a:off x="453346" y="528904"/>
            <a:ext cx="11320828" cy="55861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References:</a:t>
            </a:r>
          </a:p>
          <a:p>
            <a:pPr algn="l"/>
            <a:endParaRPr lang="en-US" sz="2100"/>
          </a:p>
          <a:p>
            <a:r>
              <a:rPr lang="en-US" sz="2100">
                <a:latin typeface="Arial"/>
                <a:cs typeface="Arial"/>
              </a:rPr>
              <a:t>Sabri, S.M.; Annuar, N.; Rahman, N.L.A.; </a:t>
            </a:r>
            <a:r>
              <a:rPr lang="en-US" sz="2100" err="1">
                <a:latin typeface="Arial"/>
                <a:cs typeface="Arial"/>
              </a:rPr>
              <a:t>Musairah</a:t>
            </a:r>
            <a:r>
              <a:rPr lang="en-US" sz="2100">
                <a:latin typeface="Arial"/>
                <a:cs typeface="Arial"/>
              </a:rPr>
              <a:t>, S.K.; Mutalib, H.A.; </a:t>
            </a:r>
            <a:r>
              <a:rPr lang="en-US" sz="2100" err="1">
                <a:latin typeface="Arial"/>
                <a:cs typeface="Arial"/>
              </a:rPr>
              <a:t>Subagja</a:t>
            </a:r>
            <a:r>
              <a:rPr lang="en-US" sz="2100">
                <a:latin typeface="Arial"/>
                <a:cs typeface="Arial"/>
              </a:rPr>
              <a:t>, I.K. Major Trends in Ageing Population Research: A Bibliometric Analysis from 2001 to 2021. </a:t>
            </a:r>
            <a:r>
              <a:rPr lang="en-US" sz="2100" i="1">
                <a:latin typeface="Arial"/>
                <a:cs typeface="Arial"/>
              </a:rPr>
              <a:t>Proceedings</a:t>
            </a:r>
            <a:r>
              <a:rPr lang="en-US" sz="2100">
                <a:latin typeface="Arial"/>
                <a:cs typeface="Arial"/>
              </a:rPr>
              <a:t> 2022, </a:t>
            </a:r>
            <a:r>
              <a:rPr lang="en-US" sz="2100" i="1">
                <a:latin typeface="Arial"/>
                <a:cs typeface="Arial"/>
              </a:rPr>
              <a:t>82</a:t>
            </a:r>
            <a:r>
              <a:rPr lang="en-US" sz="2100">
                <a:latin typeface="Arial"/>
                <a:cs typeface="Arial"/>
              </a:rPr>
              <a:t>, 19. https://doi.org/10.3390/proceedings2022082019</a:t>
            </a:r>
            <a:endParaRPr lang="en-US" sz="2100"/>
          </a:p>
          <a:p>
            <a:r>
              <a:rPr lang="en-US" sz="21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https://www.un.org/en/global-issues/ageing</a:t>
            </a:r>
          </a:p>
          <a:p>
            <a:endParaRPr lang="en-US" sz="2100"/>
          </a:p>
          <a:p>
            <a:r>
              <a:rPr lang="en-US" sz="2100">
                <a:ea typeface="+mn-lt"/>
                <a:cs typeface="+mn-lt"/>
              </a:rPr>
              <a:t>Kudo, S.; Mutisya, E.; Nagao, M. Population Aging: An Emerging Research Agenda for Sustainable Development. </a:t>
            </a:r>
            <a:r>
              <a:rPr lang="en-US" sz="2100" i="1">
                <a:ea typeface="+mn-lt"/>
                <a:cs typeface="+mn-lt"/>
              </a:rPr>
              <a:t>Soc. Sci.</a:t>
            </a:r>
            <a:r>
              <a:rPr lang="en-US" sz="2100">
                <a:ea typeface="+mn-lt"/>
                <a:cs typeface="+mn-lt"/>
              </a:rPr>
              <a:t> </a:t>
            </a:r>
            <a:r>
              <a:rPr lang="en-US" sz="2100" b="1">
                <a:ea typeface="+mn-lt"/>
                <a:cs typeface="+mn-lt"/>
              </a:rPr>
              <a:t>2015</a:t>
            </a:r>
            <a:r>
              <a:rPr lang="en-US" sz="2100">
                <a:ea typeface="+mn-lt"/>
                <a:cs typeface="+mn-lt"/>
              </a:rPr>
              <a:t>, </a:t>
            </a:r>
            <a:r>
              <a:rPr lang="en-US" sz="2100" i="1">
                <a:ea typeface="+mn-lt"/>
                <a:cs typeface="+mn-lt"/>
              </a:rPr>
              <a:t>4</a:t>
            </a:r>
            <a:r>
              <a:rPr lang="en-US" sz="2100">
                <a:ea typeface="+mn-lt"/>
                <a:cs typeface="+mn-lt"/>
              </a:rPr>
              <a:t>, 940-966. </a:t>
            </a:r>
            <a:r>
              <a:rPr lang="en-US" sz="21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https://doi.org/10.3390/socsci4040940</a:t>
            </a:r>
            <a:endParaRPr lang="en-US" sz="21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100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</a:rPr>
              <a:t>https://gulfmigration.grc.net/publications/book_grm2017/</a:t>
            </a:r>
            <a:endParaRPr lang="en-US"/>
          </a:p>
          <a:p>
            <a:endParaRPr lang="en-US" sz="2100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https://www.un.org/development/desa/pd/sites/www.un.org.development.desa.pd/files/undesa_pd_2024_wpa2023-report.pdf</a:t>
            </a:r>
          </a:p>
          <a:p>
            <a:endParaRPr lang="en-US" sz="2100"/>
          </a:p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57292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40A6183-EF4D-142D-017C-818421773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15343"/>
            <a:ext cx="12192000" cy="863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                        </a:t>
            </a:r>
            <a:endParaRPr lang="en-US" altLang="en-US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</a:rPr>
              <a:t>	</a:t>
            </a:r>
            <a:endParaRPr lang="en-US" altLang="en-US" sz="2400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effectLst/>
              </a:rPr>
              <a:t>Content:</a:t>
            </a:r>
            <a:endParaRPr lang="en-US" altLang="en-US" sz="2800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/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Global population growth is a critical issue influencing economics, urbanization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and resource planning.</a:t>
            </a:r>
            <a:r>
              <a:rPr lang="en-US" altLang="en-US" sz="2100"/>
              <a:t> Here we..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Char char="•"/>
              <a:tabLst/>
            </a:pPr>
            <a:endParaRPr lang="en-US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List objectives: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100"/>
              <a:t>Answer questions while Examining</a:t>
            </a: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 historical trends in global population distribution.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Identify regions with the </a:t>
            </a:r>
            <a:r>
              <a:rPr lang="en-US" altLang="en-US" sz="2100"/>
              <a:t>abnormal changes for each question</a:t>
            </a: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.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  <a:t>Predict future population dynamics and their implications.</a:t>
            </a:r>
            <a:endParaRPr lang="en-US" altLang="en-US" sz="2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071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11356" r="21994"/>
          <a:stretch/>
        </p:blipFill>
        <p:spPr>
          <a:xfrm>
            <a:off x="7967331" y="1"/>
            <a:ext cx="422467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111500" y="5932433"/>
            <a:ext cx="866400" cy="8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85" y="6122551"/>
            <a:ext cx="522500" cy="39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807DA-12FD-F988-5602-AFF41F88E5B9}"/>
              </a:ext>
            </a:extLst>
          </p:cNvPr>
          <p:cNvSpPr/>
          <p:nvPr/>
        </p:nvSpPr>
        <p:spPr>
          <a:xfrm>
            <a:off x="1328545" y="2704298"/>
            <a:ext cx="5027978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" sz="7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  <a:endParaRPr lang="en-US" sz="72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EC3265-2ACD-34BE-B2F5-5EB0C771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B15D147-00CC-350F-A00E-CC1A75607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81439"/>
            <a:ext cx="11421979" cy="472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Research Questions</a:t>
            </a:r>
            <a:br>
              <a:rPr lang="en-US" altLang="en-US" sz="2400" b="1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br>
              <a:rPr lang="en-US" altLang="en-US" sz="2400" b="1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br>
              <a:rPr lang="en-US" altLang="en-US" sz="2400" b="1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>
              <a:spcAft>
                <a:spcPct val="0"/>
              </a:spcAft>
            </a:pP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1.</a:t>
            </a:r>
            <a:r>
              <a:rPr lang="en-US" sz="2100">
                <a:ea typeface="+mj-lt"/>
                <a:cs typeface="+mj-lt"/>
              </a:rPr>
              <a:t>Population</a:t>
            </a: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 growth </a:t>
            </a:r>
            <a:r>
              <a:rPr lang="en-US" sz="2100">
                <a:ea typeface="+mj-lt"/>
                <a:cs typeface="+mj-lt"/>
              </a:rPr>
              <a:t>trends for </a:t>
            </a: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individual countries over </a:t>
            </a:r>
            <a:r>
              <a:rPr lang="en-US" sz="2100">
                <a:ea typeface="+mj-lt"/>
                <a:cs typeface="+mj-lt"/>
              </a:rPr>
              <a:t>time ?</a:t>
            </a:r>
            <a:br>
              <a:rPr lang="en-US" sz="2100">
                <a:ea typeface="+mj-lt"/>
                <a:cs typeface="+mj-lt"/>
              </a:rPr>
            </a:br>
            <a:br>
              <a:rPr lang="en-US" sz="2100">
                <a:ea typeface="+mj-lt"/>
                <a:cs typeface="+mj-lt"/>
              </a:rPr>
            </a:b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2.</a:t>
            </a:r>
            <a:r>
              <a:rPr lang="en-US" sz="2100">
                <a:ea typeface="+mj-lt"/>
                <a:cs typeface="+mj-lt"/>
              </a:rPr>
              <a:t>How are the country population divided and how are these division dominance effect</a:t>
            </a: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 the </a:t>
            </a:r>
            <a:r>
              <a:rPr lang="en-US" sz="2100">
                <a:ea typeface="+mj-lt"/>
                <a:cs typeface="+mj-lt"/>
              </a:rPr>
              <a:t>country at its level</a:t>
            </a: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?</a:t>
            </a:r>
            <a:r>
              <a:rPr lang="en-US" sz="2100">
                <a:ea typeface="+mj-lt"/>
                <a:cs typeface="+mj-lt"/>
              </a:rPr>
              <a:t> </a:t>
            </a:r>
            <a:br>
              <a:rPr lang="en-US" sz="2100">
                <a:ea typeface="+mj-lt"/>
                <a:cs typeface="+mj-lt"/>
              </a:rPr>
            </a:br>
            <a:br>
              <a:rPr lang="en-US" sz="2100">
                <a:ea typeface="+mj-lt"/>
                <a:cs typeface="+mj-lt"/>
              </a:rPr>
            </a:b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3.How </a:t>
            </a:r>
            <a:r>
              <a:rPr lang="en-US" sz="2100">
                <a:ea typeface="+mj-lt"/>
                <a:cs typeface="+mj-lt"/>
              </a:rPr>
              <a:t>does extreme difference between male and female population effect the </a:t>
            </a: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countries</a:t>
            </a:r>
            <a:r>
              <a:rPr lang="en-US" sz="2100">
                <a:ea typeface="+mj-lt"/>
                <a:cs typeface="+mj-lt"/>
              </a:rPr>
              <a:t> ?</a:t>
            </a:r>
            <a:br>
              <a:rPr lang="en-US" sz="2100">
                <a:ea typeface="+mj-lt"/>
                <a:cs typeface="+mj-lt"/>
              </a:rPr>
            </a:br>
            <a:br>
              <a:rPr lang="en-US" sz="2100">
                <a:ea typeface="+mj-lt"/>
                <a:cs typeface="+mj-lt"/>
              </a:rPr>
            </a:br>
            <a:r>
              <a:rPr kumimoji="0" lang="en-US" sz="2100" b="0" i="0" u="none" strike="noStrike" cap="none" normalizeH="0" baseline="0">
                <a:ln>
                  <a:noFill/>
                </a:ln>
                <a:effectLst/>
                <a:ea typeface="+mj-lt"/>
                <a:cs typeface="+mj-lt"/>
              </a:rPr>
              <a:t>4.What </a:t>
            </a:r>
            <a:r>
              <a:rPr lang="en-US" sz="2100">
                <a:ea typeface="+mj-lt"/>
                <a:cs typeface="+mj-lt"/>
              </a:rPr>
              <a:t>is the economic burden on the working class population (dependency ratio) ?</a:t>
            </a:r>
            <a:endParaRPr 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4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D018DE-E6FC-4F61-48BE-089941E63066}"/>
              </a:ext>
            </a:extLst>
          </p:cNvPr>
          <p:cNvSpPr txBox="1"/>
          <p:nvPr/>
        </p:nvSpPr>
        <p:spPr>
          <a:xfrm>
            <a:off x="609600" y="721895"/>
            <a:ext cx="6785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08992-9A2C-F164-B08E-75D9974C2E03}"/>
              </a:ext>
            </a:extLst>
          </p:cNvPr>
          <p:cNvSpPr txBox="1"/>
          <p:nvPr/>
        </p:nvSpPr>
        <p:spPr>
          <a:xfrm>
            <a:off x="117988" y="1258530"/>
            <a:ext cx="1107112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/>
              <a:t>Data Source</a:t>
            </a:r>
            <a:br>
              <a:rPr lang="en-US" altLang="en-US" sz="1800" b="1" i="0" u="none" strike="noStrike" cap="none" normalizeH="0" baseline="0">
                <a:ln>
                  <a:noFill/>
                </a:ln>
                <a:effectLst/>
              </a:rPr>
            </a:br>
            <a:br>
              <a:rPr lang="en-US" altLang="en-US" sz="1800" b="1" i="0" u="none" strike="noStrike" cap="none" normalizeH="0" baseline="0">
                <a:ln>
                  <a:noFill/>
                </a:ln>
                <a:effectLst/>
              </a:rPr>
            </a:br>
            <a:endParaRPr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Link: </a:t>
            </a:r>
            <a:r>
              <a:rPr lang="en-US" altLang="en-US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>
              <a:latin typeface="Arial" panose="020B0604020202020204" pitchFamily="34" charset="0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Data collected from global organizations like the United Nations and World Bank.</a:t>
            </a:r>
            <a:endParaRPr lang="en-US"/>
          </a:p>
          <a:p>
            <a:pPr marL="285750" indent="-285750" defTabSz="9144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Includes 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population </a:t>
            </a:r>
            <a:r>
              <a:rPr lang="en-US">
                <a:ea typeface="+mn-lt"/>
                <a:cs typeface="+mn-lt"/>
              </a:rPr>
              <a:t>counts by year, country and region grouped age-wise population from 1950 to 2023.</a:t>
            </a:r>
            <a:endParaRPr lang="en-US"/>
          </a:p>
          <a:p>
            <a:pPr defTabSz="914400"/>
            <a:endParaRPr lang="en-US">
              <a:ea typeface="+mn-lt"/>
              <a:cs typeface="+mn-l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Data is Reliable and standardized for international comparisons.</a:t>
            </a:r>
            <a:endParaRPr lang="en-US" sz="1800" b="0" i="0" u="none" strike="noStrike" cap="none" normalizeH="0" baseline="0">
              <a:ln>
                <a:noFill/>
              </a:ln>
              <a:effectLst/>
              <a:latin typeface="Century Gothic"/>
              <a:cs typeface="Arial"/>
            </a:endParaRPr>
          </a:p>
          <a:p>
            <a:pPr defTabSz="91440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65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22BFD-4D07-297E-483A-F25ACBBFEAA2}"/>
              </a:ext>
            </a:extLst>
          </p:cNvPr>
          <p:cNvSpPr txBox="1"/>
          <p:nvPr/>
        </p:nvSpPr>
        <p:spPr>
          <a:xfrm>
            <a:off x="-2060" y="214183"/>
            <a:ext cx="11033995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Segoe UI"/>
              </a:rPr>
              <a:t>1: </a:t>
            </a:r>
            <a:r>
              <a:rPr lang="en-US" sz="2400" b="1">
                <a:ea typeface="+mn-lt"/>
                <a:cs typeface="+mn-lt"/>
              </a:rPr>
              <a:t>Population growth trends for individual countries over time</a:t>
            </a:r>
            <a:r>
              <a:rPr lang="en-US" sz="2400">
                <a:ea typeface="+mn-lt"/>
                <a:cs typeface="+mn-lt"/>
              </a:rPr>
              <a:t> </a:t>
            </a:r>
            <a:br>
              <a:rPr lang="en-US" sz="2400">
                <a:cs typeface="Segoe UI"/>
              </a:rPr>
            </a:br>
            <a:r>
              <a:rPr lang="en-US">
                <a:cs typeface="Segoe UI"/>
              </a:rPr>
              <a:t>​</a:t>
            </a:r>
            <a:br>
              <a:rPr lang="en-US">
                <a:cs typeface="Segoe UI"/>
              </a:rPr>
            </a:br>
            <a:r>
              <a:rPr lang="en-US">
                <a:cs typeface="Segoe UI"/>
              </a:rPr>
              <a:t>The Map provides the concentration of population around the globe for the year 2023 and </a:t>
            </a:r>
          </a:p>
          <a:p>
            <a:r>
              <a:rPr lang="en-US">
                <a:cs typeface="Segoe UI"/>
              </a:rPr>
              <a:t>the scale measures </a:t>
            </a:r>
            <a:r>
              <a:rPr lang="en-US" err="1">
                <a:cs typeface="Segoe UI"/>
              </a:rPr>
              <a:t>upto</a:t>
            </a:r>
            <a:r>
              <a:rPr lang="en-US">
                <a:cs typeface="Segoe UI"/>
              </a:rPr>
              <a:t> 1.4 Billion, which is the population of China, India each.,</a:t>
            </a:r>
            <a:endParaRPr lang="en-US"/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  <a:p>
            <a:endParaRPr lang="en-US">
              <a:latin typeface="Arial"/>
              <a:cs typeface="Segoe UI"/>
            </a:endParaRP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67C539BC-D24E-B01F-83E3-7489B23E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" y="1862752"/>
            <a:ext cx="12189541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EE6CBDE-EEA3-60E9-1B57-54B10E54F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" y="2286000"/>
            <a:ext cx="12169587" cy="4571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CF9B2-47B4-9EA1-095C-7AFE4BC50C42}"/>
              </a:ext>
            </a:extLst>
          </p:cNvPr>
          <p:cNvSpPr txBox="1"/>
          <p:nvPr/>
        </p:nvSpPr>
        <p:spPr>
          <a:xfrm>
            <a:off x="18535" y="111211"/>
            <a:ext cx="11948983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Segoe UI"/>
              </a:rPr>
              <a:t>1: Relative Population </a:t>
            </a:r>
            <a:r>
              <a:rPr lang="en-US" sz="2400" b="1" err="1">
                <a:cs typeface="Segoe UI"/>
              </a:rPr>
              <a:t>comparision</a:t>
            </a:r>
            <a:r>
              <a:rPr lang="en-US" sz="2400" b="1">
                <a:cs typeface="Segoe UI"/>
              </a:rPr>
              <a:t> with China</a:t>
            </a:r>
            <a:endParaRPr lang="en-US" sz="2400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  <a:br>
              <a:rPr lang="en-US">
                <a:cs typeface="Segoe UI"/>
              </a:rPr>
            </a:br>
            <a:r>
              <a:rPr lang="en-US">
                <a:cs typeface="Segoe UI"/>
              </a:rPr>
              <a:t>​​</a:t>
            </a:r>
            <a:br>
              <a:rPr lang="en-US">
                <a:cs typeface="Segoe UI"/>
              </a:rPr>
            </a:br>
            <a:r>
              <a:rPr lang="en-US">
                <a:cs typeface="Segoe UI"/>
              </a:rPr>
              <a:t>​​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​​The plot compares growth of population over the years with the highest populated country- China. 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25438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different colored circles&#10;&#10;Description automatically generated">
            <a:extLst>
              <a:ext uri="{FF2B5EF4-FFF2-40B4-BE49-F238E27FC236}">
                <a16:creationId xmlns:a16="http://schemas.microsoft.com/office/drawing/2014/main" id="{36F682E1-F2D0-E23F-6B6C-E5E9DFEF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91" y="2016848"/>
            <a:ext cx="12203205" cy="4530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24F0-8ED5-C7D4-293C-B350678FDD2B}"/>
              </a:ext>
            </a:extLst>
          </p:cNvPr>
          <p:cNvSpPr txBox="1"/>
          <p:nvPr/>
        </p:nvSpPr>
        <p:spPr>
          <a:xfrm>
            <a:off x="166227" y="332454"/>
            <a:ext cx="99123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1: Relative Population </a:t>
            </a:r>
            <a:r>
              <a:rPr lang="en-US" sz="2400" b="1" err="1"/>
              <a:t>comparision</a:t>
            </a:r>
            <a:r>
              <a:rPr lang="en-US" sz="2400" b="1"/>
              <a:t> without India and China</a:t>
            </a:r>
            <a:endParaRPr lang="en-US"/>
          </a:p>
          <a:p>
            <a:endParaRPr lang="en-US" sz="2400" b="1"/>
          </a:p>
          <a:p>
            <a:pPr marL="285750" indent="-285750">
              <a:buFont typeface="Arial"/>
              <a:buChar char="•"/>
            </a:pPr>
            <a:r>
              <a:rPr lang="en-US"/>
              <a:t>Since the graph had Bunching at millions I have tried removing India and China to observe the characteristics clearly</a:t>
            </a:r>
          </a:p>
        </p:txBody>
      </p:sp>
    </p:spTree>
    <p:extLst>
      <p:ext uri="{BB962C8B-B14F-4D97-AF65-F5344CB8AC3E}">
        <p14:creationId xmlns:p14="http://schemas.microsoft.com/office/powerpoint/2010/main" val="21167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showing the growth of a number of people&#10;&#10;Description automatically generated">
            <a:extLst>
              <a:ext uri="{FF2B5EF4-FFF2-40B4-BE49-F238E27FC236}">
                <a16:creationId xmlns:a16="http://schemas.microsoft.com/office/drawing/2014/main" id="{B83317D4-EA10-632C-D9D4-B248A55E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623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5D2DB-88EC-2AEE-A410-33BEE46916B4}"/>
              </a:ext>
            </a:extLst>
          </p:cNvPr>
          <p:cNvSpPr txBox="1"/>
          <p:nvPr/>
        </p:nvSpPr>
        <p:spPr>
          <a:xfrm>
            <a:off x="334591" y="334591"/>
            <a:ext cx="100646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2. How are the country population divided and how are these division dominance effect the country at its level? </a:t>
            </a:r>
            <a:endParaRPr lang="en-US"/>
          </a:p>
        </p:txBody>
      </p:sp>
      <p:pic>
        <p:nvPicPr>
          <p:cNvPr id="8" name="Picture 7" descr="A graph of age groups&#10;&#10;Description automatically generated">
            <a:extLst>
              <a:ext uri="{FF2B5EF4-FFF2-40B4-BE49-F238E27FC236}">
                <a16:creationId xmlns:a16="http://schemas.microsoft.com/office/drawing/2014/main" id="{1624357F-B157-49F6-1902-68F13D86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1" y="1319887"/>
            <a:ext cx="6672943" cy="2770425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8EEDCDE8-7608-ED64-B70C-8D2ED48B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942"/>
            <a:ext cx="12170228" cy="2771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630569-C790-0A02-0E36-40E9E923C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1697"/>
            <a:ext cx="5519058" cy="27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07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20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Ion</vt:lpstr>
      <vt:lpstr>World Population Demographics</vt:lpstr>
      <vt:lpstr>PowerPoint Presentation</vt:lpstr>
      <vt:lpstr>Research Questions    1.Population growth trends for individual countries over time ?  2.How are the country population divided and how are these division dominance effect the country at its level?   3.How does extreme difference between male and female population effect the countries ?  4.What is the economic burden on the working class population (dependency ratio)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GADDAM</dc:creator>
  <cp:revision>37</cp:revision>
  <dcterms:created xsi:type="dcterms:W3CDTF">2024-11-27T00:38:51Z</dcterms:created>
  <dcterms:modified xsi:type="dcterms:W3CDTF">2024-12-09T01:09:42Z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